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3"/>
    <p:sldMasterId id="2147483672" r:id="rId4"/>
    <p:sldMasterId id="2147483684" r:id="rId5"/>
    <p:sldMasterId id="2147483696" r:id="rId6"/>
    <p:sldMasterId id="2147483708" r:id="rId7"/>
    <p:sldMasterId id="2147483720" r:id="rId8"/>
    <p:sldMasterId id="2147483732" r:id="rId9"/>
  </p:sldMasterIdLst>
  <p:notesMasterIdLst>
    <p:notesMasterId r:id="rId13"/>
  </p:notesMasterIdLst>
  <p:sldIdLst>
    <p:sldId id="256" r:id="rId10"/>
    <p:sldId id="257" r:id="rId11"/>
    <p:sldId id="258" r:id="rId12"/>
    <p:sldId id="268" r:id="rId14"/>
    <p:sldId id="262" r:id="rId15"/>
    <p:sldId id="263" r:id="rId16"/>
    <p:sldId id="265" r:id="rId17"/>
    <p:sldId id="266" r:id="rId18"/>
    <p:sldId id="267" r:id="rId19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260F3-F441-4208-A14E-57DA228BE0B5}" type="datetimeFigureOut">
              <a:rPr lang="pt-PT" smtClean="0"/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  <a:endParaRPr lang="pt-PT" smtClean="0"/>
          </a:p>
          <a:p>
            <a:pPr lvl="1"/>
            <a:r>
              <a:rPr lang="pt-PT" smtClean="0"/>
              <a:t>Segundo nível</a:t>
            </a:r>
            <a:endParaRPr lang="pt-PT" smtClean="0"/>
          </a:p>
          <a:p>
            <a:pPr lvl="2"/>
            <a:r>
              <a:rPr lang="pt-PT" smtClean="0"/>
              <a:t>Terceiro nível</a:t>
            </a:r>
            <a:endParaRPr lang="pt-PT" smtClean="0"/>
          </a:p>
          <a:p>
            <a:pPr lvl="3"/>
            <a:r>
              <a:rPr lang="pt-PT" smtClean="0"/>
              <a:t>Quarto nível</a:t>
            </a:r>
            <a:endParaRPr lang="pt-PT" smtClean="0"/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CED9C-26F4-49CA-825C-116405883570}" type="slidenum">
              <a:rPr lang="pt-PT" smtClean="0"/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CBFA8-4C21-4EA3-BFA5-3E381164AB21}" type="slidenum">
              <a:rPr lang="pt-PT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5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623888" y="458947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887391" y="98744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c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9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 hasCustomPrompt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135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/>
              <a:t>Faça clique para editar o estilo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4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/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orma livre 7"/>
            <p:cNvSpPr/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orma livre 10"/>
            <p:cNvSpPr/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Conexão rect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0D0EDD3-EE3E-4DD6-ABB8-596825334B8B}" type="datetimeFigureOut">
              <a:rPr lang="pt-PT" smtClean="0"/>
            </a:fld>
            <a:endParaRPr lang="pt-PT"/>
          </a:p>
        </p:txBody>
      </p:sp>
      <p:sp>
        <p:nvSpPr>
          <p:cNvPr id="19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pt-PT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1A7524B-9A37-41C8-9F04-57DDC8CF7636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PT"/>
              <a:t>Clique para editar o estilo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48133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48133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PT"/>
              <a:t>Clique para editar o estilo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 hasCustomPrompt="1"/>
          </p:nvPr>
        </p:nvSpPr>
        <p:spPr>
          <a:xfrm>
            <a:off x="4645030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 hasCustomPrompt="1"/>
          </p:nvPr>
        </p:nvSpPr>
        <p:spPr>
          <a:xfrm>
            <a:off x="457200" y="1444302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9" y="1444302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PT"/>
              <a:t>Clique para editar o estilo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 hasCustomPrompt="1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 hasCustomPrompt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415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/>
              <a:t>Clique para editar os estilos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/>
              <a:t>Clique no ícone para adicionar uma imagem</a:t>
            </a:r>
            <a:endParaRPr kumimoji="0" lang="en-US" dirty="0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D0EDD3-EE3E-4DD6-ABB8-596825334B8B}" type="datetimeFigureOut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4380076" y="6407952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pt-PT">
              <a:solidFill>
                <a:prstClr val="white"/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1A7524B-9A37-41C8-9F04-57DDC8CF7636}" type="slidenum">
              <a:rPr lang="pt-PT" smtClean="0">
                <a:solidFill>
                  <a:prstClr val="white"/>
                </a:solidFill>
              </a:rPr>
            </a:fld>
            <a:endParaRPr lang="pt-PT">
              <a:solidFill>
                <a:prstClr val="white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1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8" name="Forma livre 7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orma livre 8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riângulo rectângulo 9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Conexão recta 10"/>
          <p:cNvCxnSpPr/>
          <p:nvPr/>
        </p:nvCxnSpPr>
        <p:spPr>
          <a:xfrm>
            <a:off x="-9237" y="5787746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481333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8"/>
            <a:ext cx="1777470" cy="5592761"/>
          </a:xfrm>
        </p:spPr>
        <p:txBody>
          <a:bodyPr vert="eaVert"/>
          <a:lstStyle/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PT"/>
              <a:t>Clique para editar os estilos</a:t>
            </a:r>
            <a:endParaRPr lang="pt-PT"/>
          </a:p>
          <a:p>
            <a:pPr lvl="1" eaLnBrk="1" latinLnBrk="0" hangingPunct="1"/>
            <a:r>
              <a:rPr lang="pt-PT"/>
              <a:t>Segundo nível</a:t>
            </a:r>
            <a:endParaRPr lang="pt-PT"/>
          </a:p>
          <a:p>
            <a:pPr lvl="2" eaLnBrk="1" latinLnBrk="0" hangingPunct="1"/>
            <a:r>
              <a:rPr lang="pt-PT"/>
              <a:t>Terceiro nível</a:t>
            </a:r>
            <a:endParaRPr lang="pt-PT"/>
          </a:p>
          <a:p>
            <a:pPr lvl="3" eaLnBrk="1" latinLnBrk="0" hangingPunct="1"/>
            <a:r>
              <a:rPr lang="pt-PT"/>
              <a:t>Quarto nível</a:t>
            </a:r>
            <a:endParaRPr lang="pt-PT"/>
          </a:p>
          <a:p>
            <a:pPr lvl="4" eaLnBrk="1" latinLnBrk="0" hangingPunct="1"/>
            <a:r>
              <a:rPr lang="pt-PT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EDD3-EE3E-4DD6-ABB8-596825334B8B}" type="datetimeFigureOut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7524B-9A37-41C8-9F04-57DDC8CF7636}" type="slidenum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B145C-2BE1-4DFA-BB8C-8D2215F5977A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9EA06-8441-424D-B172-596AC187E111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ACB5-70F7-458E-9D30-5F5A7A273404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480A2-44F6-42BC-8E02-43555B1B16FC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D0B8F-F8AC-4472-8378-A6C3F9DDE23D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8E04B-CD55-4E89-9AED-315919627139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1FEDC-3B84-4B9F-9D3D-ECD83379024B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A02CE-7F54-40E7-80EF-24323CD18F08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CDD20-DA57-4CB2-BDB8-AA64AB236577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8171-BF8B-485F-8F4E-3AF67E079CEA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37EE-99A9-4CFB-8685-35C5A2F7D522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o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9D3058-3BEA-4784-9257-20B31BC6EC89}" type="datetimeFigureOut">
              <a:rPr lang="pt-PT" smtClean="0">
                <a:solidFill>
                  <a:srgbClr val="ECE9C6"/>
                </a:solidFill>
              </a:rPr>
            </a:fld>
            <a:endParaRPr lang="pt-PT">
              <a:solidFill>
                <a:srgbClr val="ECE9C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>
              <a:solidFill>
                <a:srgbClr val="ECE9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B7DF655-1665-4208-BD7C-5FD45853F90F}" type="slidenum">
              <a:rPr lang="pt-PT" smtClean="0">
                <a:solidFill>
                  <a:srgbClr val="ECE9C6"/>
                </a:solidFill>
              </a:rPr>
            </a:fld>
            <a:endParaRPr lang="pt-PT">
              <a:solidFill>
                <a:srgbClr val="ECE9C6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2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rgbClr val="ECE9C6">
                        <a:alpha val="60000"/>
                      </a:srgbClr>
                    </a:solidFill>
                  </a:ln>
                  <a:solidFill>
                    <a:srgbClr val="ECE9C6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6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4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99248" y="3767324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3" y="1678203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92005" y="559406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34583" y="3603820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4668826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4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88491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ctr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6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4" y="559406"/>
            <a:ext cx="1678193" cy="5566765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88492" y="849862"/>
            <a:ext cx="5507917" cy="5023821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1" y="2880827"/>
            <a:ext cx="5480154" cy="923330"/>
            <a:chOff x="1815339" y="1381459"/>
            <a:chExt cx="5480154" cy="923329"/>
          </a:xfrm>
        </p:grpSpPr>
        <p:sp>
          <p:nvSpPr>
            <p:cNvPr id="12" name="TextBox 11"/>
            <p:cNvSpPr txBox="1"/>
            <p:nvPr/>
          </p:nvSpPr>
          <p:spPr>
            <a:xfrm>
              <a:off x="4147077" y="1381459"/>
              <a:ext cx="877163" cy="923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rgbClr val="895D1D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243841"/>
            <a:ext cx="879348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43"/>
            <a:ext cx="6575895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3B1C468-D536-483B-8881-97A358147995}" type="datetimeFigureOut">
              <a:rPr lang="pt-PT" smtClean="0"/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0B0D6C3-E042-4553-BCB6-4B6D92F7572C}" type="slidenum">
              <a:rPr lang="pt-PT" smtClean="0"/>
            </a:fld>
            <a:endParaRPr lang="pt-PT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9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4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7250" y="1097280"/>
            <a:ext cx="29489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1097280"/>
            <a:ext cx="390906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94894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7250" y="1097280"/>
            <a:ext cx="29489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1069847"/>
            <a:ext cx="4574286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9489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543677" y="762000"/>
            <a:ext cx="1743075" cy="5410200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2" y="762000"/>
            <a:ext cx="5572125" cy="5410200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do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5.xml"/><Relationship Id="rId8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86.xml"/><Relationship Id="rId8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3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DB087-7C48-4EC6-8361-66EE0ECFC9E5}" type="datetimeFigureOut">
              <a:rPr lang="pt-PT" smtClean="0"/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1980F-2F07-4E14-9782-42181FCE2804}" type="slidenum">
              <a:rPr lang="pt-PT" smtClean="0"/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28650" y="63563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C0BB-DC71-4713-A787-95011EDB8CA8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6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457950" y="635636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16595-07AD-4646-803E-1CCE41789BEC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/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orma livre 11"/>
          <p:cNvSpPr/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Triângulo rectângulo 13"/>
          <p:cNvSpPr/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Conexão recta 14"/>
          <p:cNvCxnSpPr/>
          <p:nvPr/>
        </p:nvCxnSpPr>
        <p:spPr>
          <a:xfrm>
            <a:off x="-9237" y="5787746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Posição do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PT"/>
              <a:t>Clique para editar o estilo</a:t>
            </a:r>
            <a:endParaRPr kumimoji="0" lang="en-US"/>
          </a:p>
        </p:txBody>
      </p:sp>
      <p:sp>
        <p:nvSpPr>
          <p:cNvPr id="30" name="Marcador de Posição do Texto 29"/>
          <p:cNvSpPr>
            <a:spLocks noGrp="1"/>
          </p:cNvSpPr>
          <p:nvPr>
            <p:ph type="body" idx="1"/>
          </p:nvPr>
        </p:nvSpPr>
        <p:spPr>
          <a:xfrm>
            <a:off x="457200" y="1481336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/>
              <a:t>Clique para editar os estilos</a:t>
            </a:r>
            <a:endParaRPr kumimoji="0" lang="pt-PT"/>
          </a:p>
          <a:p>
            <a:pPr lvl="1" eaLnBrk="1" latinLnBrk="0" hangingPunct="1"/>
            <a:r>
              <a:rPr kumimoji="0" lang="pt-PT"/>
              <a:t>Segundo nível</a:t>
            </a:r>
            <a:endParaRPr kumimoji="0" lang="pt-PT"/>
          </a:p>
          <a:p>
            <a:pPr lvl="2" eaLnBrk="1" latinLnBrk="0" hangingPunct="1"/>
            <a:r>
              <a:rPr kumimoji="0" lang="pt-PT"/>
              <a:t>Terceiro nível</a:t>
            </a:r>
            <a:endParaRPr kumimoji="0" lang="pt-PT"/>
          </a:p>
          <a:p>
            <a:pPr lvl="3" eaLnBrk="1" latinLnBrk="0" hangingPunct="1"/>
            <a:r>
              <a:rPr kumimoji="0" lang="pt-PT"/>
              <a:t>Quarto nível</a:t>
            </a:r>
            <a:endParaRPr kumimoji="0" lang="pt-PT"/>
          </a:p>
          <a:p>
            <a:pPr lvl="4" eaLnBrk="1" latinLnBrk="0" hangingPunct="1"/>
            <a:r>
              <a:rPr kumimoji="0" lang="pt-PT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30D0EDD3-EE3E-4DD6-ABB8-596825334B8B}" type="datetimeFigureOut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4380076" y="6407952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pt-PT">
              <a:solidFill>
                <a:prstClr val="black"/>
              </a:solidFill>
            </a:endParaRPr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8647272" y="6407952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1A7524B-9A37-41C8-9F04-57DDC8CF7636}" type="slidenum">
              <a:rPr lang="pt-PT" smtClean="0">
                <a:solidFill>
                  <a:prstClr val="black"/>
                </a:solidFill>
              </a:rPr>
            </a:fld>
            <a:endParaRPr lang="pt-PT">
              <a:solidFill>
                <a:prstClr val="black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665" indent="-228600" algn="l" rtl="0" eaLnBrk="1" latinLnBrk="0" hangingPunct="1">
        <a:spcBef>
          <a:spcPts val="325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790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E871C-0704-4DDE-A6E1-77F7D7377723}" type="datetime1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>
                <a:solidFill>
                  <a:prstClr val="black">
                    <a:tint val="75000"/>
                  </a:prstClr>
                </a:solidFill>
              </a:rPr>
              <a:t>Trabalho Realizado por: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C5C98-7186-44A1-B6DC-700E2961F7D6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2248351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99D3058-3BEA-4784-9257-20B31BC6EC89}" type="datetimeFigureOut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pt-PT">
              <a:solidFill>
                <a:srgbClr val="895D1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B7DF655-1665-4208-BD7C-5FD45853F90F}" type="slidenum">
              <a:rPr lang="pt-PT" smtClean="0">
                <a:solidFill>
                  <a:srgbClr val="895D1D"/>
                </a:solidFill>
              </a:rPr>
            </a:fld>
            <a:endParaRPr lang="pt-PT">
              <a:solidFill>
                <a:srgbClr val="895D1D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BF0B7-DECD-4F96-AA2C-1AAB7208775E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61D8E-64DA-4BC4-9688-AC2577C8A431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243841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5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8" y="6223837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defTabSz="457200"/>
            <a:fld id="{B3B1C468-D536-483B-8881-97A358147995}" type="datetimeFigureOut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5" y="6223837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defTabSz="457200"/>
            <a:endParaRPr lang="pt-PT">
              <a:solidFill>
                <a:srgbClr val="A6B72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52" y="6223837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457200"/>
            <a:fld id="{A0B0D6C3-E042-4553-BCB6-4B6D92F7572C}" type="slidenum">
              <a:rPr lang="pt-PT" smtClean="0">
                <a:solidFill>
                  <a:srgbClr val="A6B727"/>
                </a:solidFill>
              </a:rPr>
            </a:fld>
            <a:endParaRPr lang="pt-PT">
              <a:solidFill>
                <a:srgbClr val="A6B72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  <a:endParaRPr lang="pt-PT"/>
          </a:p>
          <a:p>
            <a:pPr lvl="1"/>
            <a:r>
              <a:rPr lang="pt-PT"/>
              <a:t>Segundo nível</a:t>
            </a:r>
            <a:endParaRPr lang="pt-PT"/>
          </a:p>
          <a:p>
            <a:pPr lvl="2"/>
            <a:r>
              <a:rPr lang="pt-PT"/>
              <a:t>Terceiro nível</a:t>
            </a:r>
            <a:endParaRPr lang="pt-PT"/>
          </a:p>
          <a:p>
            <a:pPr lvl="3"/>
            <a:r>
              <a:rPr lang="pt-PT"/>
              <a:t>Quarto nível</a:t>
            </a:r>
            <a:endParaRPr lang="pt-PT"/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6A1A5-420C-4345-83B6-82C65E7C322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BCC0F-1CB2-416C-9AAC-FD4082AC7A57}" type="slidenum">
              <a:rPr lang="pt-PT" smtClean="0">
                <a:solidFill>
                  <a:prstClr val="black">
                    <a:tint val="75000"/>
                  </a:prstClr>
                </a:solidFill>
              </a:rPr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hyperlink" Target="https://www.google.pt/url?sa=i&amp;rct=j&amp;q=&amp;esrc=s&amp;source=images&amp;cd=&amp;cad=rja&amp;uact=8&amp;ved=0ahUKEwjo7daT9OfQAhWC6xoKHSvuCUYQjRwIBw&amp;url=http://www.anewtechnology.com/0bd48b-jasmine-silver-needle-tea-quick-shopping&amp;psig=AFQjCNEHYVWsDacUsD2vxYD9J5Bt2OSZPw&amp;ust=1481400252237640" TargetMode="Externa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4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1.xml"/><Relationship Id="rId5" Type="http://schemas.microsoft.com/office/2007/relationships/hdphoto" Target="../media/hdphoto1.wdp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9.xml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7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microsoft.com/office/2007/relationships/hdphoto" Target="../media/hdphoto2.wdp"/><Relationship Id="rId1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560" y="764718"/>
            <a:ext cx="7772400" cy="1470025"/>
          </a:xfrm>
        </p:spPr>
        <p:txBody>
          <a:bodyPr>
            <a:normAutofit/>
          </a:bodyPr>
          <a:lstStyle/>
          <a:p>
            <a:r>
              <a:rPr lang="pt-PT" sz="8000" b="1" dirty="0">
                <a:solidFill>
                  <a:srgbClr val="002060"/>
                </a:solidFill>
                <a:latin typeface="Edwardian Script ITC" pitchFamily="66" charset="0"/>
              </a:rPr>
              <a:t>International Tea Day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276886"/>
            <a:ext cx="3456384" cy="1436599"/>
          </a:xfrm>
        </p:spPr>
        <p:txBody>
          <a:bodyPr>
            <a:noAutofit/>
          </a:bodyPr>
          <a:lstStyle/>
          <a:p>
            <a:r>
              <a:rPr lang="pt-PT" sz="3600" b="1" dirty="0">
                <a:solidFill>
                  <a:schemeClr val="accent6">
                    <a:lumMod val="50000"/>
                  </a:schemeClr>
                </a:solidFill>
                <a:latin typeface="AR CARTER" panose="02000000000000000000" pitchFamily="2" charset="0"/>
              </a:rPr>
              <a:t>Celebrated on the </a:t>
            </a:r>
            <a:endParaRPr lang="pt-PT" sz="3600" b="1" dirty="0">
              <a:solidFill>
                <a:schemeClr val="accent6">
                  <a:lumMod val="50000"/>
                </a:schemeClr>
              </a:solidFill>
              <a:latin typeface="AR CARTER" panose="02000000000000000000" pitchFamily="2" charset="0"/>
            </a:endParaRPr>
          </a:p>
          <a:p>
            <a:r>
              <a:rPr lang="pt-PT" sz="3600" b="1" dirty="0">
                <a:solidFill>
                  <a:schemeClr val="accent6">
                    <a:lumMod val="50000"/>
                  </a:schemeClr>
                </a:solidFill>
                <a:latin typeface="AR CARTER" panose="02000000000000000000" pitchFamily="2" charset="0"/>
              </a:rPr>
              <a:t>15th December</a:t>
            </a:r>
          </a:p>
        </p:txBody>
      </p:sp>
      <p:pic>
        <p:nvPicPr>
          <p:cNvPr id="1028" name="Picture 4" descr="Image result for 5 o'clock tea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75" y="2529040"/>
            <a:ext cx="3691111" cy="276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tea packages black t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55" y="3911440"/>
            <a:ext cx="2503165" cy="2503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7772400" cy="1470025"/>
          </a:xfrm>
        </p:spPr>
        <p:txBody>
          <a:bodyPr>
            <a:normAutofit/>
          </a:bodyPr>
          <a:lstStyle/>
          <a:p>
            <a:r>
              <a:rPr lang="pt-PT" sz="8000" b="1" dirty="0">
                <a:solidFill>
                  <a:srgbClr val="002060"/>
                </a:solidFill>
                <a:latin typeface="Edwardian Script ITC" pitchFamily="66" charset="0"/>
              </a:rPr>
              <a:t>International Tea Day</a:t>
            </a:r>
            <a:endParaRPr lang="pt-PT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1484784"/>
            <a:ext cx="6400800" cy="4032448"/>
          </a:xfrm>
        </p:spPr>
        <p:txBody>
          <a:bodyPr>
            <a:normAutofit/>
          </a:bodyPr>
          <a:lstStyle/>
          <a:p>
            <a:endParaRPr lang="pt-PT" sz="60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t-PT" sz="4300" dirty="0">
                <a:solidFill>
                  <a:schemeClr val="accent6">
                    <a:lumMod val="50000"/>
                  </a:schemeClr>
                </a:solidFill>
              </a:rPr>
              <a:t>All the work done by:</a:t>
            </a:r>
            <a:endParaRPr lang="pt-PT" sz="43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t-PT" sz="10400" dirty="0">
                <a:solidFill>
                  <a:srgbClr val="002060"/>
                </a:solidFill>
                <a:latin typeface="AR CHRISTY" panose="02000000000000000000" pitchFamily="2" charset="0"/>
              </a:rPr>
              <a:t>8º C</a:t>
            </a:r>
            <a:endParaRPr lang="pt-PT" sz="10400" dirty="0">
              <a:solidFill>
                <a:srgbClr val="002060"/>
              </a:solidFill>
              <a:latin typeface="AR CHRISTY" panose="02000000000000000000" pitchFamily="2" charset="0"/>
            </a:endParaRPr>
          </a:p>
          <a:p>
            <a:pPr marL="457200" indent="-457200" algn="l">
              <a:buFontTx/>
              <a:buChar char="-"/>
            </a:pPr>
            <a:endParaRPr lang="pt-PT" dirty="0"/>
          </a:p>
          <a:p>
            <a:pPr marL="457200" indent="-457200" algn="l">
              <a:buFontTx/>
              <a:buChar char="-"/>
            </a:pPr>
            <a:endParaRPr lang="pt-PT" dirty="0"/>
          </a:p>
          <a:p>
            <a:pPr marL="457200" indent="-457200" algn="l">
              <a:buFontTx/>
              <a:buChar char="-"/>
            </a:pPr>
            <a:endParaRPr lang="pt-PT" dirty="0"/>
          </a:p>
          <a:p>
            <a:pPr marL="457200" indent="-457200">
              <a:buFontTx/>
              <a:buChar char="-"/>
            </a:pP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titlepn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8937" y="-552450"/>
            <a:ext cx="6898153" cy="3014487"/>
          </a:xfrm>
          <a:prstGeom prst="rect">
            <a:avLst/>
          </a:prstGeom>
        </p:spPr>
      </p:pic>
      <p:pic>
        <p:nvPicPr>
          <p:cNvPr id="9" name="Imagem 8" descr="pack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727" y="361950"/>
            <a:ext cx="4100513" cy="5445944"/>
          </a:xfrm>
          <a:prstGeom prst="rect">
            <a:avLst/>
          </a:prstGeom>
        </p:spPr>
      </p:pic>
      <p:pic>
        <p:nvPicPr>
          <p:cNvPr id="10" name="Imagem 9" descr="cupofte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805" y="347680"/>
            <a:ext cx="4140994" cy="5453881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117311" y="4514850"/>
            <a:ext cx="4845602" cy="2308324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pt-PT" sz="2400" dirty="0">
                <a:solidFill>
                  <a:srgbClr val="833C0B"/>
                </a:solidFill>
                <a:latin typeface="Century Schoolbook"/>
              </a:rPr>
              <a:t>- Country </a:t>
            </a:r>
            <a:r>
              <a:rPr lang="pt-PT" sz="2400" dirty="0" err="1">
                <a:solidFill>
                  <a:srgbClr val="833C0B"/>
                </a:solidFill>
                <a:latin typeface="Century Schoolbook"/>
              </a:rPr>
              <a:t>of</a:t>
            </a:r>
            <a:r>
              <a:rPr lang="pt-PT" sz="2400" dirty="0">
                <a:solidFill>
                  <a:srgbClr val="833C0B"/>
                </a:solidFill>
                <a:latin typeface="Century Schoolbook"/>
              </a:rPr>
              <a:t> </a:t>
            </a:r>
            <a:r>
              <a:rPr lang="pt-PT" sz="2400" dirty="0" err="1">
                <a:solidFill>
                  <a:srgbClr val="833C0B"/>
                </a:solidFill>
                <a:latin typeface="Century Schoolbook"/>
              </a:rPr>
              <a:t>origin</a:t>
            </a:r>
            <a:r>
              <a:rPr lang="pt-PT" sz="2400" dirty="0">
                <a:solidFill>
                  <a:srgbClr val="833C0B"/>
                </a:solidFill>
                <a:latin typeface="Century Schoolbook"/>
              </a:rPr>
              <a:t>: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China</a:t>
            </a:r>
            <a:endParaRPr lang="pt-PT" sz="2400" b="1" dirty="0">
              <a:solidFill>
                <a:srgbClr val="833C0B"/>
              </a:solidFill>
              <a:latin typeface="Century Schoolbook"/>
            </a:endParaRPr>
          </a:p>
          <a:p>
            <a:pPr algn="ctr"/>
            <a:r>
              <a:rPr lang="pt-PT" sz="2400" dirty="0">
                <a:solidFill>
                  <a:srgbClr val="833C0B"/>
                </a:solidFill>
                <a:latin typeface="Century Schoolbook"/>
              </a:rPr>
              <a:t>- </a:t>
            </a:r>
            <a:r>
              <a:rPr lang="pt-PT" sz="2400" dirty="0" err="1">
                <a:solidFill>
                  <a:srgbClr val="833C0B"/>
                </a:solidFill>
                <a:latin typeface="Century Schoolbook"/>
              </a:rPr>
              <a:t>Health</a:t>
            </a:r>
            <a:r>
              <a:rPr lang="pt-PT" sz="2400" dirty="0">
                <a:solidFill>
                  <a:srgbClr val="833C0B"/>
                </a:solidFill>
                <a:latin typeface="Century Schoolbook"/>
              </a:rPr>
              <a:t> </a:t>
            </a:r>
            <a:r>
              <a:rPr lang="pt-PT" sz="2400" dirty="0" err="1">
                <a:solidFill>
                  <a:srgbClr val="833C0B"/>
                </a:solidFill>
                <a:latin typeface="Century Schoolbook"/>
              </a:rPr>
              <a:t>Benefits</a:t>
            </a:r>
            <a:r>
              <a:rPr lang="pt-PT" sz="2400" dirty="0">
                <a:solidFill>
                  <a:srgbClr val="833C0B"/>
                </a:solidFill>
                <a:latin typeface="Century Schoolbook"/>
              </a:rPr>
              <a:t>:</a:t>
            </a:r>
            <a:endParaRPr lang="pt-PT" sz="2400" dirty="0">
              <a:solidFill>
                <a:srgbClr val="833C0B"/>
              </a:solidFill>
              <a:latin typeface="Century Schoolbook"/>
            </a:endParaRPr>
          </a:p>
          <a:p>
            <a:pPr algn="ctr"/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•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reduces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risk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of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cancer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;</a:t>
            </a:r>
            <a:endParaRPr lang="pt-PT" sz="2400" b="1" dirty="0">
              <a:solidFill>
                <a:prstClr val="black"/>
              </a:solidFill>
              <a:latin typeface="Century Schoolbook"/>
            </a:endParaRPr>
          </a:p>
          <a:p>
            <a:pPr algn="ctr"/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•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protects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skin 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from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ultraviolet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light;</a:t>
            </a:r>
            <a:endParaRPr lang="pt-PT" sz="2400" b="1" dirty="0">
              <a:solidFill>
                <a:srgbClr val="833C0B"/>
              </a:solidFill>
              <a:latin typeface="Century Schoolbook"/>
            </a:endParaRPr>
          </a:p>
          <a:p>
            <a:pPr algn="ctr"/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•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helps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in 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losing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 </a:t>
            </a:r>
            <a:r>
              <a:rPr lang="pt-PT" sz="2400" b="1" dirty="0" err="1">
                <a:solidFill>
                  <a:srgbClr val="833C0B"/>
                </a:solidFill>
                <a:latin typeface="Century Schoolbook"/>
              </a:rPr>
              <a:t>weight</a:t>
            </a:r>
            <a:r>
              <a:rPr lang="pt-PT" sz="2400" b="1" dirty="0">
                <a:solidFill>
                  <a:srgbClr val="833C0B"/>
                </a:solidFill>
                <a:latin typeface="Century Schoolbook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t-PT" sz="6600" dirty="0">
                <a:solidFill>
                  <a:srgbClr val="000066"/>
                </a:solidFill>
                <a:latin typeface="Brush Script MT" pitchFamily="66" charset="0"/>
              </a:rPr>
              <a:t>Oolong flower – Orange tea 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101877" y="2579206"/>
            <a:ext cx="6467888" cy="4046883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v"/>
            </a:pPr>
            <a:endParaRPr lang="pt-PT" sz="3600" dirty="0">
              <a:solidFill>
                <a:srgbClr val="000066"/>
              </a:solidFill>
              <a:latin typeface="Brush Script MT" pitchFamily="66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pt-PT" sz="3600" dirty="0">
              <a:solidFill>
                <a:srgbClr val="000066"/>
              </a:solidFill>
              <a:latin typeface="Brush Script MT" pitchFamily="66" charset="0"/>
              <a:cs typeface="Arial" pitchFamily="34" charset="0"/>
            </a:endParaRPr>
          </a:p>
          <a:p>
            <a:pPr marL="0" indent="0">
              <a:buNone/>
            </a:pPr>
            <a:endParaRPr lang="pt-PT" sz="3600" dirty="0">
              <a:solidFill>
                <a:srgbClr val="000066"/>
              </a:solidFill>
              <a:latin typeface="Brush Script MT" pitchFamily="66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endParaRPr lang="pt-PT" sz="3600" dirty="0">
              <a:solidFill>
                <a:srgbClr val="000066"/>
              </a:solidFill>
              <a:latin typeface="Brush Script MT" pitchFamily="66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sz="6900" dirty="0">
                <a:solidFill>
                  <a:srgbClr val="000066"/>
                </a:solidFill>
                <a:latin typeface="Brush Script MT" pitchFamily="66" charset="0"/>
                <a:cs typeface="Arial" pitchFamily="34" charset="0"/>
              </a:rPr>
              <a:t> </a:t>
            </a:r>
            <a:r>
              <a:rPr lang="pt-PT" sz="7700" dirty="0">
                <a:solidFill>
                  <a:srgbClr val="000066"/>
                </a:solidFill>
                <a:latin typeface="Brush Script MT" pitchFamily="66" charset="0"/>
                <a:cs typeface="Arial" pitchFamily="34" charset="0"/>
              </a:rPr>
              <a:t>Health benefits:</a:t>
            </a:r>
            <a:endParaRPr lang="pt-PT" sz="7700" dirty="0">
              <a:solidFill>
                <a:srgbClr val="000066"/>
              </a:solidFill>
              <a:latin typeface="Brush Script MT" pitchFamily="66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sz="7700" dirty="0">
                <a:solidFill>
                  <a:srgbClr val="000066"/>
                </a:solidFill>
                <a:latin typeface="Brush Script MT" pitchFamily="66" charset="0"/>
                <a:cs typeface="Arial" pitchFamily="34" charset="0"/>
              </a:rPr>
              <a:t>            - Weight management</a:t>
            </a:r>
            <a:endParaRPr lang="pt-PT" sz="7700" dirty="0">
              <a:solidFill>
                <a:srgbClr val="000066"/>
              </a:solidFill>
              <a:latin typeface="Brush Script MT" pitchFamily="66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sz="7700" dirty="0">
                <a:solidFill>
                  <a:srgbClr val="000066"/>
                </a:solidFill>
                <a:latin typeface="Brush Script MT" pitchFamily="66" charset="0"/>
                <a:cs typeface="Arial" pitchFamily="34" charset="0"/>
              </a:rPr>
              <a:t>            - Controls diabetes</a:t>
            </a:r>
            <a:endParaRPr lang="pt-PT" sz="7700" dirty="0">
              <a:solidFill>
                <a:srgbClr val="000066"/>
              </a:solidFill>
              <a:latin typeface="Brush Script MT" pitchFamily="66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PT" sz="7700" dirty="0">
                <a:solidFill>
                  <a:srgbClr val="000066"/>
                </a:solidFill>
                <a:latin typeface="Brush Script MT" pitchFamily="66" charset="0"/>
                <a:cs typeface="Arial" pitchFamily="34" charset="0"/>
              </a:rPr>
              <a:t>            - Anti-cancer proprieties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300192" y="2832472"/>
            <a:ext cx="2462420" cy="318052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1657403" cy="220987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2773019" y="1866506"/>
            <a:ext cx="56131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800" dirty="0">
                <a:solidFill>
                  <a:srgbClr val="000066"/>
                </a:solidFill>
                <a:latin typeface="Brush Script MT" pitchFamily="66" charset="0"/>
              </a:rPr>
              <a:t>       It’s a traditional Chinese tea.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164319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>
                <a:latin typeface="Arial" pitchFamily="34" charset="0"/>
                <a:cs typeface="Arial" pitchFamily="34" charset="0"/>
              </a:rPr>
              <a:t>The white tea (Silver Needle) is from China.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b="1" dirty="0">
                <a:latin typeface="Arial" pitchFamily="34" charset="0"/>
                <a:cs typeface="Arial" pitchFamily="34" charset="0"/>
              </a:rPr>
              <a:t>Health benefits of white tea include: 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109855" indent="0" algn="just"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- reduced risk of cancer,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109855" indent="0" algn="just"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- cardiovascular disorder,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109855" indent="0" algn="just"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- improvement in oral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health.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err="1"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White</a:t>
            </a:r>
            <a:r>
              <a:rPr lang="pt-PT" dirty="0"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Tea</a:t>
            </a:r>
            <a:r>
              <a:rPr lang="pt-PT" dirty="0"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 – </a:t>
            </a:r>
            <a:r>
              <a:rPr lang="pt-PT" dirty="0" err="1"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Silver</a:t>
            </a:r>
            <a:r>
              <a:rPr lang="pt-PT" dirty="0"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pt-PT" dirty="0" err="1">
                <a:solidFill>
                  <a:srgbClr val="00B0F0"/>
                </a:solidFill>
                <a:effectLst/>
                <a:latin typeface="Arial" pitchFamily="34" charset="0"/>
                <a:cs typeface="Arial" pitchFamily="34" charset="0"/>
              </a:rPr>
              <a:t>Needle</a:t>
            </a:r>
            <a:endParaRPr lang="pt-PT" dirty="0"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Resultado de imagem para silver needle">
            <a:hlinkClick r:id="rId1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3724227"/>
            <a:ext cx="3179823" cy="219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2760" y="2907616"/>
            <a:ext cx="2991528" cy="301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 bwMode="auto">
          <a:xfrm>
            <a:off x="6644916" y="1275570"/>
            <a:ext cx="1872208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188642"/>
            <a:ext cx="7772400" cy="1470025"/>
          </a:xfrm>
        </p:spPr>
        <p:txBody>
          <a:bodyPr/>
          <a:lstStyle/>
          <a:p>
            <a:r>
              <a:rPr lang="pt-PT" dirty="0" err="1">
                <a:latin typeface="Bell MT" pitchFamily="18" charset="0"/>
              </a:rPr>
              <a:t>Black</a:t>
            </a:r>
            <a:r>
              <a:rPr lang="pt-PT" dirty="0">
                <a:latin typeface="Bell MT" pitchFamily="18" charset="0"/>
              </a:rPr>
              <a:t> </a:t>
            </a:r>
            <a:r>
              <a:rPr lang="pt-PT" dirty="0" err="1">
                <a:latin typeface="Bell MT" pitchFamily="18" charset="0"/>
              </a:rPr>
              <a:t>Tea</a:t>
            </a:r>
            <a:r>
              <a:rPr lang="pt-PT" dirty="0">
                <a:latin typeface="Bell MT" pitchFamily="18" charset="0"/>
              </a:rPr>
              <a:t>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5976664" cy="216024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PT" sz="2400" dirty="0" err="1">
                <a:solidFill>
                  <a:schemeClr val="tx1"/>
                </a:solidFill>
              </a:rPr>
              <a:t>The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black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tea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has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its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origins</a:t>
            </a:r>
            <a:r>
              <a:rPr lang="pt-PT" sz="2400" dirty="0">
                <a:solidFill>
                  <a:schemeClr val="tx1"/>
                </a:solidFill>
              </a:rPr>
              <a:t> in </a:t>
            </a:r>
            <a:r>
              <a:rPr lang="pt-PT" sz="2400" b="1" dirty="0">
                <a:solidFill>
                  <a:schemeClr val="tx1"/>
                </a:solidFill>
              </a:rPr>
              <a:t>China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many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thousands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of</a:t>
            </a:r>
            <a:r>
              <a:rPr lang="pt-PT" sz="2400" dirty="0">
                <a:solidFill>
                  <a:schemeClr val="tx1"/>
                </a:solidFill>
              </a:rPr>
              <a:t> </a:t>
            </a:r>
            <a:r>
              <a:rPr lang="pt-PT" sz="2400" dirty="0" err="1">
                <a:solidFill>
                  <a:schemeClr val="tx1"/>
                </a:solidFill>
              </a:rPr>
              <a:t>years</a:t>
            </a:r>
            <a:r>
              <a:rPr lang="pt-PT" sz="2400" dirty="0">
                <a:solidFill>
                  <a:schemeClr val="tx1"/>
                </a:solidFill>
              </a:rPr>
              <a:t> ago</a:t>
            </a:r>
            <a:r>
              <a:rPr lang="en-US" sz="2400" dirty="0">
                <a:solidFill>
                  <a:schemeClr val="tx1"/>
                </a:solidFill>
              </a:rPr>
              <a:t>. </a:t>
            </a:r>
            <a:r>
              <a:rPr lang="en-US" sz="2400">
                <a:solidFill>
                  <a:schemeClr val="tx1"/>
                </a:solidFill>
              </a:rPr>
              <a:t>Here are some </a:t>
            </a:r>
            <a:r>
              <a:rPr lang="en-US" sz="2400" dirty="0">
                <a:solidFill>
                  <a:schemeClr val="tx1"/>
                </a:solidFill>
              </a:rPr>
              <a:t>of its benefits:</a:t>
            </a:r>
            <a:endParaRPr lang="pt-PT" sz="2400" dirty="0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8" y="2636916"/>
            <a:ext cx="54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solidFill>
                  <a:srgbClr val="002060"/>
                </a:solidFill>
              </a:rPr>
              <a:t>Cancer Prevention: </a:t>
            </a:r>
            <a:r>
              <a:rPr lang="en-US" sz="2400" dirty="0">
                <a:solidFill>
                  <a:prstClr val="black"/>
                </a:solidFill>
              </a:rPr>
              <a:t>some research over the years suggests that this tea’s antioxidants may help prevent some types of cancer.</a:t>
            </a:r>
            <a:endParaRPr lang="pt-PT" sz="2400" dirty="0">
              <a:solidFill>
                <a:prstClr val="black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5538" y="4221092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solidFill>
                  <a:srgbClr val="002060"/>
                </a:solidFill>
              </a:rPr>
              <a:t>Oral Health: </a:t>
            </a:r>
            <a:r>
              <a:rPr lang="en-US" sz="2400" dirty="0">
                <a:solidFill>
                  <a:prstClr val="black"/>
                </a:solidFill>
              </a:rPr>
              <a:t>black tea reduces plaque formation as well as restricts bacteria growth that promotes the formation of cavities and tooth decays</a:t>
            </a:r>
            <a:r>
              <a:rPr lang="en-US" dirty="0">
                <a:solidFill>
                  <a:prstClr val="black"/>
                </a:solidFill>
              </a:rPr>
              <a:t>. </a:t>
            </a:r>
            <a:endParaRPr lang="pt-PT" dirty="0">
              <a:solidFill>
                <a:prstClr val="black"/>
              </a:solidFill>
            </a:endParaRPr>
          </a:p>
        </p:txBody>
      </p:sp>
      <p:pic>
        <p:nvPicPr>
          <p:cNvPr id="8" name="Imagem 7" descr="assam-700x6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143" y="476672"/>
            <a:ext cx="2917861" cy="2526034"/>
          </a:xfrm>
          <a:prstGeom prst="rect">
            <a:avLst/>
          </a:prstGeom>
        </p:spPr>
      </p:pic>
      <p:pic>
        <p:nvPicPr>
          <p:cNvPr id="13" name="Imagem 12" descr="cup_PNG2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4" y="2852936"/>
            <a:ext cx="3671915" cy="2665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467544" y="116640"/>
            <a:ext cx="7772400" cy="1470025"/>
          </a:xfrm>
        </p:spPr>
        <p:txBody>
          <a:bodyPr>
            <a:normAutofit/>
          </a:bodyPr>
          <a:lstStyle/>
          <a:p>
            <a:r>
              <a:rPr lang="pt-PT" sz="6600" b="1" dirty="0">
                <a:solidFill>
                  <a:srgbClr val="00B050"/>
                </a:solidFill>
                <a:latin typeface="Edwardian Script ITC" pitchFamily="66" charset="0"/>
              </a:rPr>
              <a:t>Green </a:t>
            </a:r>
            <a:r>
              <a:rPr lang="pt-PT" sz="6600" b="1" dirty="0" err="1">
                <a:solidFill>
                  <a:srgbClr val="00B050"/>
                </a:solidFill>
                <a:latin typeface="Edwardian Script ITC" pitchFamily="66" charset="0"/>
              </a:rPr>
              <a:t>Tea</a:t>
            </a:r>
            <a:r>
              <a:rPr lang="pt-PT" sz="6600" b="1" dirty="0">
                <a:solidFill>
                  <a:srgbClr val="00B050"/>
                </a:solidFill>
                <a:latin typeface="Edwardian Script ITC" pitchFamily="66" charset="0"/>
              </a:rPr>
              <a:t> – Jasmine </a:t>
            </a:r>
            <a:r>
              <a:rPr lang="pt-PT" sz="6600" b="1" dirty="0" err="1">
                <a:solidFill>
                  <a:srgbClr val="00B050"/>
                </a:solidFill>
                <a:latin typeface="Edwardian Script ITC" pitchFamily="66" charset="0"/>
              </a:rPr>
              <a:t>Pearl</a:t>
            </a:r>
            <a:endParaRPr lang="pt-PT" sz="6600" b="1" dirty="0">
              <a:solidFill>
                <a:srgbClr val="00B050"/>
              </a:solidFill>
              <a:latin typeface="Edwardian Script ITC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 bwMode="auto">
          <a:xfrm>
            <a:off x="5868144" y="1412784"/>
            <a:ext cx="2973396" cy="400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5057" y="4331432"/>
            <a:ext cx="2376264" cy="226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67544" y="198884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dirty="0">
                <a:solidFill>
                  <a:srgbClr val="555225"/>
                </a:solidFill>
              </a:rPr>
              <a:t>Country of </a:t>
            </a:r>
            <a:r>
              <a:rPr lang="pt-PT" sz="2800" dirty="0" err="1">
                <a:solidFill>
                  <a:srgbClr val="555225"/>
                </a:solidFill>
              </a:rPr>
              <a:t>origin</a:t>
            </a:r>
            <a:r>
              <a:rPr lang="pt-PT" sz="2800" dirty="0">
                <a:solidFill>
                  <a:srgbClr val="555225"/>
                </a:solidFill>
              </a:rPr>
              <a:t>:  China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39552" y="2636912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Some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benefits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:</a:t>
            </a:r>
            <a:endParaRPr lang="pt-PT" sz="2400" dirty="0">
              <a:solidFill>
                <a:srgbClr val="ECE9C6">
                  <a:lumMod val="25000"/>
                </a:srgb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Reduced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risk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of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hearth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attacks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.</a:t>
            </a:r>
            <a:endParaRPr lang="pt-PT" sz="2400" dirty="0">
              <a:solidFill>
                <a:srgbClr val="ECE9C6">
                  <a:lumMod val="25000"/>
                </a:srgb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A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stronger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immune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system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.</a:t>
            </a:r>
            <a:endParaRPr lang="pt-PT" sz="2400" dirty="0">
              <a:solidFill>
                <a:srgbClr val="ECE9C6">
                  <a:lumMod val="25000"/>
                </a:srgbClr>
              </a:solidFill>
              <a:latin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Prevents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cancer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</a:t>
            </a:r>
            <a:r>
              <a:rPr lang="pt-PT" sz="2400" dirty="0" err="1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and</a:t>
            </a:r>
            <a:r>
              <a:rPr lang="pt-PT" sz="2400" dirty="0">
                <a:solidFill>
                  <a:srgbClr val="ECE9C6">
                    <a:lumMod val="25000"/>
                  </a:srgbClr>
                </a:solidFill>
                <a:latin typeface="Calibri" pitchFamily="34" charset="0"/>
              </a:rPr>
              <a:t> diabetes.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199" y="4036970"/>
            <a:ext cx="2439714" cy="2439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/>
          <a:srcRect/>
          <a:stretch>
            <a:fillRect/>
          </a:stretch>
        </p:blipFill>
        <p:spPr bwMode="auto">
          <a:xfrm>
            <a:off x="2008554" y="1384547"/>
            <a:ext cx="1918612" cy="16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1580517" y="3082097"/>
            <a:ext cx="1433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>
                <a:solidFill>
                  <a:prstClr val="black"/>
                </a:solidFill>
                <a:latin typeface="Harlow Solid Italic" pitchFamily="82" charset="0"/>
              </a:rPr>
              <a:t>White tea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041" y="1491167"/>
            <a:ext cx="1874625" cy="1583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ângulo 7"/>
          <p:cNvSpPr/>
          <p:nvPr/>
        </p:nvSpPr>
        <p:spPr>
          <a:xfrm>
            <a:off x="5785855" y="3135158"/>
            <a:ext cx="13756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>
                <a:solidFill>
                  <a:prstClr val="black"/>
                </a:solidFill>
                <a:latin typeface="Harlow Solid Italic" pitchFamily="82" charset="0"/>
              </a:rPr>
              <a:t>Green tea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7521" y="3761215"/>
            <a:ext cx="3312368" cy="242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ângulo 8"/>
          <p:cNvSpPr/>
          <p:nvPr/>
        </p:nvSpPr>
        <p:spPr>
          <a:xfrm>
            <a:off x="5785859" y="6247845"/>
            <a:ext cx="17913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prstClr val="black"/>
                </a:solidFill>
                <a:latin typeface="Harlow Solid Italic" pitchFamily="82" charset="0"/>
              </a:rPr>
              <a:t>Pu-</a:t>
            </a:r>
            <a:r>
              <a:rPr lang="pt-PT" sz="2400" dirty="0" err="1">
                <a:solidFill>
                  <a:prstClr val="black"/>
                </a:solidFill>
                <a:latin typeface="Harlow Solid Italic" pitchFamily="82" charset="0"/>
              </a:rPr>
              <a:t>erh</a:t>
            </a:r>
            <a:r>
              <a:rPr lang="pt-PT" sz="2400" dirty="0">
                <a:solidFill>
                  <a:prstClr val="black"/>
                </a:solidFill>
                <a:latin typeface="Harlow Solid Italic" pitchFamily="82" charset="0"/>
              </a:rPr>
              <a:t> tea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45" y="3782513"/>
            <a:ext cx="33337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ângulo 9"/>
          <p:cNvSpPr/>
          <p:nvPr/>
        </p:nvSpPr>
        <p:spPr>
          <a:xfrm>
            <a:off x="1620142" y="6216082"/>
            <a:ext cx="1359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dirty="0">
                <a:solidFill>
                  <a:prstClr val="black"/>
                </a:solidFill>
                <a:latin typeface="Harlow Solid Italic" pitchFamily="82" charset="0"/>
              </a:rPr>
              <a:t>Black tea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23730" y="399715"/>
            <a:ext cx="4816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800" dirty="0">
                <a:solidFill>
                  <a:srgbClr val="239E02"/>
                </a:solidFill>
                <a:latin typeface="Blackadder ITC" pitchFamily="82" charset="0"/>
              </a:rPr>
              <a:t>The 4 types of tea </a:t>
            </a:r>
            <a:r>
              <a:rPr lang="pt-PT" sz="4800" dirty="0">
                <a:solidFill>
                  <a:srgbClr val="00B050"/>
                </a:solidFill>
                <a:latin typeface="Blackadder ITC" pitchFamily="82" charset="0"/>
              </a:rPr>
              <a:t>are</a:t>
            </a:r>
            <a:r>
              <a:rPr lang="pt-PT" sz="3600" dirty="0">
                <a:solidFill>
                  <a:srgbClr val="00B050"/>
                </a:solidFill>
                <a:latin typeface="Harlow Solid Italic" pitchFamily="82" charset="0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45169" y="1556084"/>
            <a:ext cx="617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2400" dirty="0">
                <a:solidFill>
                  <a:srgbClr val="FFFFFF"/>
                </a:solidFill>
                <a:latin typeface="Century Gothic" pitchFamily="34" charset="0"/>
              </a:rPr>
              <a:t>The green tea has a lot of benefits in our health. It helps to:</a:t>
            </a:r>
            <a:endParaRPr lang="en-GB" sz="2400" dirty="0">
              <a:solidFill>
                <a:srgbClr val="FFFFFF"/>
              </a:solidFill>
              <a:latin typeface="Century Gothic" pitchFamily="34" charset="0"/>
            </a:endParaRPr>
          </a:p>
          <a:p>
            <a:pPr defTabSz="457200"/>
            <a:r>
              <a:rPr lang="en-GB" sz="2400" dirty="0">
                <a:solidFill>
                  <a:srgbClr val="FFFFFF"/>
                </a:solidFill>
                <a:latin typeface="Century Gothic" pitchFamily="34" charset="0"/>
              </a:rPr>
              <a:t>-  Reduce ageing risks</a:t>
            </a:r>
            <a:endParaRPr lang="en-GB" sz="2400" dirty="0">
              <a:solidFill>
                <a:srgbClr val="FFFFFF"/>
              </a:solidFill>
              <a:latin typeface="Century Gothic" pitchFamily="34" charset="0"/>
            </a:endParaRPr>
          </a:p>
          <a:p>
            <a:pPr marL="285750" indent="-285750" defTabSz="457200">
              <a:buFontTx/>
              <a:buChar char="-"/>
            </a:pPr>
            <a:r>
              <a:rPr lang="en-GB" sz="2400" dirty="0">
                <a:solidFill>
                  <a:srgbClr val="FFFFFF"/>
                </a:solidFill>
                <a:latin typeface="Century Gothic" pitchFamily="34" charset="0"/>
              </a:rPr>
              <a:t>Reduce bad cholesterol</a:t>
            </a:r>
            <a:endParaRPr lang="en-GB" sz="2400" dirty="0">
              <a:solidFill>
                <a:srgbClr val="FFFFFF"/>
              </a:solidFill>
              <a:latin typeface="Century Gothic" pitchFamily="34" charset="0"/>
            </a:endParaRPr>
          </a:p>
          <a:p>
            <a:pPr marL="285750" indent="-285750" defTabSz="457200">
              <a:buFontTx/>
              <a:buChar char="-"/>
            </a:pPr>
            <a:r>
              <a:rPr lang="en-GB" sz="2400" dirty="0">
                <a:solidFill>
                  <a:srgbClr val="FFFFFF"/>
                </a:solidFill>
                <a:latin typeface="Century Gothic" pitchFamily="34" charset="0"/>
              </a:rPr>
              <a:t>Reduce blood pressure</a:t>
            </a:r>
            <a:endParaRPr lang="en-GB" sz="2400" dirty="0">
              <a:solidFill>
                <a:srgbClr val="FFFFFF"/>
              </a:solidFill>
              <a:latin typeface="Century Gothic" pitchFamily="34" charset="0"/>
            </a:endParaRPr>
          </a:p>
          <a:p>
            <a:pPr marL="285750" indent="-285750" defTabSz="457200">
              <a:buFontTx/>
              <a:buChar char="-"/>
            </a:pPr>
            <a:endParaRPr lang="en-GB" sz="2400" dirty="0">
              <a:solidFill>
                <a:srgbClr val="FFFFFF"/>
              </a:solidFill>
              <a:latin typeface="Century Gothic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429230" y="127893"/>
            <a:ext cx="4165243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pt-PT" sz="6000" b="1" spc="50" dirty="0">
                <a:ln w="9525" cmpd="sng">
                  <a:solidFill>
                    <a:srgbClr val="A6B727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A6B727">
                      <a:alpha val="40000"/>
                    </a:srgbClr>
                  </a:glow>
                </a:effectLst>
              </a:rPr>
              <a:t>GREEN TEA</a:t>
            </a:r>
          </a:p>
        </p:txBody>
      </p:sp>
      <p:pic>
        <p:nvPicPr>
          <p:cNvPr id="1026" name="Picture 2" descr="Resultado de imagem para GREEN TEA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16000" b="87667" l="13000" r="90333">
                        <a14:foregroundMark x1="41667" y1="44000" x2="56333" y2="44667"/>
                        <a14:foregroundMark x1="51667" y1="35667" x2="51000" y2="51333"/>
                        <a14:foregroundMark x1="40000" y1="41000" x2="67333" y2="40667"/>
                        <a14:foregroundMark x1="37000" y1="39333" x2="37000" y2="39333"/>
                        <a14:foregroundMark x1="40000" y1="45667" x2="35333" y2="37667"/>
                        <a14:foregroundMark x1="69667" y1="50667" x2="56333" y2="27667"/>
                        <a14:foregroundMark x1="69000" y1="50000" x2="65000" y2="32333"/>
                        <a14:foregroundMark x1="70667" y1="48333" x2="68667" y2="31667"/>
                        <a14:foregroundMark x1="62333" y1="54667" x2="58333" y2="40000"/>
                        <a14:foregroundMark x1="48333" y1="55667" x2="45000" y2="45667"/>
                        <a14:foregroundMark x1="33000" y1="57333" x2="32667" y2="34333"/>
                        <a14:foregroundMark x1="29333" y1="41667" x2="37667" y2="4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607" y="3936299"/>
            <a:ext cx="2049359" cy="25162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green te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7147" y="1623968"/>
            <a:ext cx="2035361" cy="1824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6" name="Picture 12" descr="Resultado de imagem para green tea pla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2122" y="4074051"/>
            <a:ext cx="2664621" cy="22205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nfluência">
  <a:themeElements>
    <a:clrScheme name="Confluê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fluê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fluê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apa">
  <a:themeElements>
    <a:clrScheme name="Cap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p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1322</Words>
  <Application>WPS Presentation</Application>
  <PresentationFormat>Apresentação no Ecrã (4:3)</PresentationFormat>
  <Paragraphs>75</Paragraphs>
  <Slides>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8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Office Theme</vt:lpstr>
      <vt:lpstr>Tema do Office</vt:lpstr>
      <vt:lpstr>Confluência</vt:lpstr>
      <vt:lpstr>2_Tema do Office</vt:lpstr>
      <vt:lpstr>Capa</vt:lpstr>
      <vt:lpstr>3_Tema do Office</vt:lpstr>
      <vt:lpstr>Base</vt:lpstr>
      <vt:lpstr>4_Tema do Office</vt:lpstr>
      <vt:lpstr>International Tea Day</vt:lpstr>
      <vt:lpstr>International Tea Day</vt:lpstr>
      <vt:lpstr>PowerPoint 演示文稿</vt:lpstr>
      <vt:lpstr>Oolong flower – Orange tea </vt:lpstr>
      <vt:lpstr>White Tea – Silver Needle</vt:lpstr>
      <vt:lpstr>Black Tea </vt:lpstr>
      <vt:lpstr>Green Tea – Jasmine Pearl</vt:lpstr>
      <vt:lpstr>PowerPoint 演示文稿</vt:lpstr>
      <vt:lpstr>PowerPoint 演示文稿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Tea Day</dc:title>
  <dc:creator>Kartoffel</dc:creator>
  <cp:lastModifiedBy>HAL</cp:lastModifiedBy>
  <cp:revision>12</cp:revision>
  <dcterms:created xsi:type="dcterms:W3CDTF">2016-12-05T12:54:00Z</dcterms:created>
  <dcterms:modified xsi:type="dcterms:W3CDTF">2017-01-04T22:10:57Z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1033-10.1.0.5674</vt:lpwstr>
  </property>
</Properties>
</file>